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font" Target="fonts/Merriweather-boldItalic.fntdata"/><Relationship Id="rId18" Type="http://schemas.openxmlformats.org/officeDocument/2006/relationships/slide" Target="slides/slide13.xml"/><Relationship Id="rId21" Type="http://schemas.openxmlformats.org/officeDocument/2006/relationships/slide" Target="slides/slide16.xml"/><Relationship Id="rId34" Type="http://schemas.openxmlformats.org/officeDocument/2006/relationships/font" Target="fonts/Montserrat-italic.fntdata"/><Relationship Id="rId42" Type="http://schemas.openxmlformats.org/officeDocument/2006/relationships/customXml" Target="../customXml/item3.xml"/><Relationship Id="rId7" Type="http://schemas.openxmlformats.org/officeDocument/2006/relationships/slide" Target="slides/slide2.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font" Target="fonts/Roboto-bold.fntdata"/><Relationship Id="rId16" Type="http://schemas.openxmlformats.org/officeDocument/2006/relationships/slide" Target="slides/slide11.xml"/><Relationship Id="rId41" Type="http://schemas.openxmlformats.org/officeDocument/2006/relationships/customXml" Target="../customXml/item2.xml"/><Relationship Id="rId24" Type="http://schemas.openxmlformats.org/officeDocument/2006/relationships/slide" Target="slides/slide19.xml"/><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font" Target="fonts/Montserrat-regular.fntdata"/><Relationship Id="rId37" Type="http://schemas.openxmlformats.org/officeDocument/2006/relationships/font" Target="fonts/Merriweather-bold.fntdata"/><Relationship Id="rId40" Type="http://schemas.openxmlformats.org/officeDocument/2006/relationships/customXml" Target="../customXml/item1.xml"/><Relationship Id="rId23" Type="http://schemas.openxmlformats.org/officeDocument/2006/relationships/slide" Target="slides/slide18.xml"/><Relationship Id="rId28" Type="http://schemas.openxmlformats.org/officeDocument/2006/relationships/font" Target="fonts/Roboto-regular.fntdata"/><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font" Target="fonts/Merriweather-regular.fntdata"/><Relationship Id="rId31" Type="http://schemas.openxmlformats.org/officeDocument/2006/relationships/font" Target="fonts/Roboto-boldItalic.fntdata"/><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font" Target="fonts/Roboto-italic.fntdata"/><Relationship Id="rId35" Type="http://schemas.openxmlformats.org/officeDocument/2006/relationships/font" Target="fonts/Montserrat-boldItalic.fntdata"/><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presProps" Target="presProps.xml"/><Relationship Id="rId25" Type="http://schemas.openxmlformats.org/officeDocument/2006/relationships/slide" Target="slides/slide20.xml"/><Relationship Id="rId33" Type="http://schemas.openxmlformats.org/officeDocument/2006/relationships/font" Target="fonts/Montserrat-bold.fntdata"/><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font" Target="fonts/Merriweather-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deners.com/how-to/about-snip-n-drip/7886.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deners.com/how-to/about-snip-n-drip/7886.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9bf6a18f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9bf6a18f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9bf6a18f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9bf6a18f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9bf6a18f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9bf6a18f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9bf6a18f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9bf6a18f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203353d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203353d4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203353d4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203353d4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203353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203353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203353d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203353d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203353d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203353d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203353d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203353d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50">
                <a:solidFill>
                  <a:schemeClr val="dk1"/>
                </a:solidFill>
                <a:highlight>
                  <a:srgbClr val="FFFFFF"/>
                </a:highlight>
                <a:latin typeface="Montserrat"/>
                <a:ea typeface="Montserrat"/>
                <a:cs typeface="Montserrat"/>
                <a:sym typeface="Montserrat"/>
              </a:rPr>
              <a:t>An ‘automatic watering system’ is a computer/timer-based water supply for crops which minimizes human intervention to just supervision. All water delivery systems like drip, surface, or sprinklers can be automated. There are various </a:t>
            </a:r>
            <a:r>
              <a:rPr b="1" lang="en" sz="1550">
                <a:solidFill>
                  <a:schemeClr val="dk1"/>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benefits for automation</a:t>
            </a:r>
            <a:r>
              <a:rPr b="1" lang="en" sz="1550">
                <a:solidFill>
                  <a:schemeClr val="dk1"/>
                </a:solidFill>
                <a:highlight>
                  <a:srgbClr val="FFFFFF"/>
                </a:highlight>
                <a:latin typeface="Montserrat"/>
                <a:ea typeface="Montserrat"/>
                <a:cs typeface="Montserrat"/>
                <a:sym typeface="Montserrat"/>
              </a:rPr>
              <a:t> where the major one is reducing labor cost in exchange for an efficient water supply system. Usually the automation is installed by an engineer after assessing the field length, weather, micro-climate, humidity, soil properties and water requirement by the crops for efficient watering of plants.</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550">
                <a:solidFill>
                  <a:schemeClr val="dk1"/>
                </a:solidFill>
                <a:highlight>
                  <a:srgbClr val="FFFFFF"/>
                </a:highlight>
                <a:latin typeface="Montserrat"/>
                <a:ea typeface="Montserrat"/>
                <a:cs typeface="Montserrat"/>
                <a:sym typeface="Montserrat"/>
              </a:rPr>
              <a:t>The automatic watering systems undoubtedly is helping the farmers conserve water, thereby improving society. In any irrigation system, the prime motive will be to use the water most efficiently and that’s precisely what has been done here by automatic watering systems.</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55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203353d4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203353d4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203353d4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203353d4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203353d4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203353d4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50">
                <a:solidFill>
                  <a:schemeClr val="dk1"/>
                </a:solidFill>
                <a:highlight>
                  <a:srgbClr val="FFFFFF"/>
                </a:highlight>
                <a:latin typeface="Montserrat"/>
                <a:ea typeface="Montserrat"/>
                <a:cs typeface="Montserrat"/>
                <a:sym typeface="Montserrat"/>
              </a:rPr>
              <a:t>An ‘automatic watering system’ is a computer/timer-based water supply for crops which minimizes human intervention to just supervision. All water delivery systems like drip, surface, or sprinklers can be automated. There are various </a:t>
            </a:r>
            <a:r>
              <a:rPr b="1" lang="en" sz="1550">
                <a:solidFill>
                  <a:schemeClr val="dk1"/>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benefits for automation</a:t>
            </a:r>
            <a:r>
              <a:rPr b="1" lang="en" sz="1550">
                <a:solidFill>
                  <a:schemeClr val="dk1"/>
                </a:solidFill>
                <a:highlight>
                  <a:srgbClr val="FFFFFF"/>
                </a:highlight>
                <a:latin typeface="Montserrat"/>
                <a:ea typeface="Montserrat"/>
                <a:cs typeface="Montserrat"/>
                <a:sym typeface="Montserrat"/>
              </a:rPr>
              <a:t> where the major one is reducing labor cost in exchange for an efficient water supply system. Usually the automation is installed by an engineer after assessing the field length, weather, micro-climate, humidity, soil properties and water requirement by the crops for efficient watering of plants.</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550">
                <a:solidFill>
                  <a:schemeClr val="dk1"/>
                </a:solidFill>
                <a:highlight>
                  <a:srgbClr val="FFFFFF"/>
                </a:highlight>
                <a:latin typeface="Montserrat"/>
                <a:ea typeface="Montserrat"/>
                <a:cs typeface="Montserrat"/>
                <a:sym typeface="Montserrat"/>
              </a:rPr>
              <a:t>The automatic watering systems undoubtedly is helping the farmers conserve water, thereby improving society. In any irrigation system, the prime motive will be to use the water most efficiently and that’s precisely what has been done here by automatic watering systems.</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5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55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Hear in we introduce automatic plant watering system which is the most beneficial automated activities by reducing or completely represent their effort .this system uses sensor Technology along with microcontroller and other electronics in order to behave like Smart Kitchen system with sensors soil moisture level and irrigated the plant is necessary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9bf6a18f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9bf6a18f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Hear in we introduce automatic plant watering system which is the most beneficial automated activities by reducing or completely represent their effort .this system uses sensor Technology along with microcontroller and other electronics in order to behave like Smart Kitchen system with sensors soil moisture level and irrigated the plant is necessary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9bf6a18f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9bf6a18f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hyperlink" Target="https://www.gardeners.com/how-to/about-snip-n-drip/7886.html" TargetMode="External"/><Relationship Id="rId5"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rive.google.com/drive/folders/1TQoqNiyDYzX0b1BVoH5eiFwUe_Cgu1XO?usp=sharing" TargetMode="External"/><Relationship Id="rId4" Type="http://schemas.openxmlformats.org/officeDocument/2006/relationships/hyperlink" Target="https://www.circuito.io/static/reply/index.html?solutionId=603d1259e909dc00306c885b&amp;solutionPath=storage.circuito.io" TargetMode="External"/><Relationship Id="rId5" Type="http://schemas.openxmlformats.org/officeDocument/2006/relationships/hyperlink" Target="https://youtu.be/eztJTjI1OXw"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1290625" y="1099175"/>
            <a:ext cx="7414800" cy="75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AUTOMATIC WATERING SYSTEM FOR PLANTS</a:t>
            </a:r>
            <a:endParaRPr b="1"/>
          </a:p>
        </p:txBody>
      </p:sp>
      <p:sp>
        <p:nvSpPr>
          <p:cNvPr id="68" name="Google Shape;68;p13"/>
          <p:cNvSpPr txBox="1"/>
          <p:nvPr>
            <p:ph idx="1" type="subTitle"/>
          </p:nvPr>
        </p:nvSpPr>
        <p:spPr>
          <a:xfrm>
            <a:off x="94775" y="1953330"/>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u="sng">
                <a:solidFill>
                  <a:srgbClr val="FFFFFF"/>
                </a:solidFill>
              </a:rPr>
              <a:t>GROUP-13</a:t>
            </a:r>
            <a:endParaRPr b="1" sz="1900" u="sng">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  TEAM MEMBERS:</a:t>
            </a:r>
            <a:endParaRPr b="1" u="sng"/>
          </a:p>
          <a:p>
            <a:pPr indent="0" lvl="0" marL="0" rtl="0" algn="ctr">
              <a:lnSpc>
                <a:spcPct val="90000"/>
              </a:lnSpc>
              <a:spcBef>
                <a:spcPts val="600"/>
              </a:spcBef>
              <a:spcAft>
                <a:spcPts val="0"/>
              </a:spcAft>
              <a:buNone/>
            </a:pPr>
            <a:r>
              <a:rPr b="1" lang="en" sz="2000">
                <a:solidFill>
                  <a:srgbClr val="000000"/>
                </a:solidFill>
                <a:highlight>
                  <a:srgbClr val="D9D9D9"/>
                </a:highlight>
                <a:latin typeface="Arial"/>
                <a:ea typeface="Arial"/>
                <a:cs typeface="Arial"/>
                <a:sym typeface="Arial"/>
              </a:rPr>
              <a:t>Rushil Venkateswar-20CS30045</a:t>
            </a:r>
            <a:endParaRPr b="1" sz="2000">
              <a:solidFill>
                <a:srgbClr val="000000"/>
              </a:solidFill>
              <a:highlight>
                <a:srgbClr val="D9D9D9"/>
              </a:highlight>
              <a:latin typeface="Arial"/>
              <a:ea typeface="Arial"/>
              <a:cs typeface="Arial"/>
              <a:sym typeface="Arial"/>
            </a:endParaRPr>
          </a:p>
          <a:p>
            <a:pPr indent="0" lvl="0" marL="0" rtl="0" algn="ctr">
              <a:lnSpc>
                <a:spcPct val="90000"/>
              </a:lnSpc>
              <a:spcBef>
                <a:spcPts val="600"/>
              </a:spcBef>
              <a:spcAft>
                <a:spcPts val="0"/>
              </a:spcAft>
              <a:buNone/>
            </a:pPr>
            <a:r>
              <a:rPr b="1" lang="en" sz="2000">
                <a:solidFill>
                  <a:srgbClr val="000000"/>
                </a:solidFill>
                <a:highlight>
                  <a:srgbClr val="D9D9D9"/>
                </a:highlight>
                <a:latin typeface="Arial"/>
                <a:ea typeface="Arial"/>
                <a:cs typeface="Arial"/>
                <a:sym typeface="Arial"/>
              </a:rPr>
              <a:t>Pentamsetty Tharakeswar-20CS10044</a:t>
            </a:r>
            <a:endParaRPr b="1" sz="2000">
              <a:solidFill>
                <a:srgbClr val="000000"/>
              </a:solidFill>
              <a:highlight>
                <a:srgbClr val="D9D9D9"/>
              </a:highlight>
              <a:latin typeface="Arial"/>
              <a:ea typeface="Arial"/>
              <a:cs typeface="Arial"/>
              <a:sym typeface="Arial"/>
            </a:endParaRPr>
          </a:p>
          <a:p>
            <a:pPr indent="0" lvl="0" marL="0" rtl="0" algn="ctr">
              <a:lnSpc>
                <a:spcPct val="90000"/>
              </a:lnSpc>
              <a:spcBef>
                <a:spcPts val="600"/>
              </a:spcBef>
              <a:spcAft>
                <a:spcPts val="0"/>
              </a:spcAft>
              <a:buNone/>
            </a:pPr>
            <a:r>
              <a:rPr b="1" lang="en" sz="2000">
                <a:solidFill>
                  <a:srgbClr val="000000"/>
                </a:solidFill>
                <a:highlight>
                  <a:srgbClr val="D9D9D9"/>
                </a:highlight>
                <a:latin typeface="Arial"/>
                <a:ea typeface="Arial"/>
                <a:cs typeface="Arial"/>
                <a:sym typeface="Arial"/>
              </a:rPr>
              <a:t>Karamcheti Vamsy-20CS30025</a:t>
            </a:r>
            <a:endParaRPr b="1" sz="2000">
              <a:solidFill>
                <a:srgbClr val="000000"/>
              </a:solidFill>
              <a:highlight>
                <a:srgbClr val="D9D9D9"/>
              </a:highlight>
              <a:latin typeface="Arial"/>
              <a:ea typeface="Arial"/>
              <a:cs typeface="Arial"/>
              <a:sym typeface="Arial"/>
            </a:endParaRPr>
          </a:p>
          <a:p>
            <a:pPr indent="0" lvl="0" marL="0" rtl="0" algn="ctr">
              <a:lnSpc>
                <a:spcPct val="90000"/>
              </a:lnSpc>
              <a:spcBef>
                <a:spcPts val="600"/>
              </a:spcBef>
              <a:spcAft>
                <a:spcPts val="0"/>
              </a:spcAft>
              <a:buNone/>
            </a:pPr>
            <a:r>
              <a:rPr b="1" lang="en" sz="2000">
                <a:solidFill>
                  <a:srgbClr val="000000"/>
                </a:solidFill>
                <a:highlight>
                  <a:srgbClr val="D9D9D9"/>
                </a:highlight>
                <a:latin typeface="Arial"/>
                <a:ea typeface="Arial"/>
                <a:cs typeface="Arial"/>
                <a:sym typeface="Arial"/>
              </a:rPr>
              <a:t>VenkataSnehithReddy-20EC10028</a:t>
            </a:r>
            <a:endParaRPr b="1" sz="2000">
              <a:solidFill>
                <a:srgbClr val="000000"/>
              </a:solidFill>
              <a:highlight>
                <a:srgbClr val="D9D9D9"/>
              </a:highlight>
              <a:latin typeface="Arial"/>
              <a:ea typeface="Arial"/>
              <a:cs typeface="Arial"/>
              <a:sym typeface="Arial"/>
            </a:endParaRPr>
          </a:p>
          <a:p>
            <a:pPr indent="0" lvl="0" marL="0" rtl="0" algn="ctr">
              <a:lnSpc>
                <a:spcPct val="90000"/>
              </a:lnSpc>
              <a:spcBef>
                <a:spcPts val="600"/>
              </a:spcBef>
              <a:spcAft>
                <a:spcPts val="0"/>
              </a:spcAft>
              <a:buNone/>
            </a:pPr>
            <a:r>
              <a:rPr b="1" lang="en" sz="2000">
                <a:solidFill>
                  <a:srgbClr val="000000"/>
                </a:solidFill>
                <a:highlight>
                  <a:srgbClr val="D9D9D9"/>
                </a:highlight>
                <a:latin typeface="Arial"/>
                <a:ea typeface="Arial"/>
                <a:cs typeface="Arial"/>
                <a:sym typeface="Arial"/>
              </a:rPr>
              <a:t>Khethavath Tejaswini-20MT30012</a:t>
            </a:r>
            <a:endParaRPr b="1" sz="1000">
              <a:solidFill>
                <a:srgbClr val="000000"/>
              </a:solidFill>
              <a:highlight>
                <a:srgbClr val="D9D9D9"/>
              </a:highlight>
            </a:endParaRPr>
          </a:p>
          <a:p>
            <a:pPr indent="0" lvl="0" marL="0" rtl="0" algn="l">
              <a:lnSpc>
                <a:spcPct val="90000"/>
              </a:lnSpc>
              <a:spcBef>
                <a:spcPts val="600"/>
              </a:spcBef>
              <a:spcAft>
                <a:spcPts val="0"/>
              </a:spcAft>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2"/>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SOIL MOISTURE</a:t>
            </a:r>
            <a:endParaRPr b="1">
              <a:solidFill>
                <a:srgbClr val="073763"/>
              </a:solidFill>
              <a:latin typeface="Merriweather"/>
              <a:ea typeface="Merriweather"/>
              <a:cs typeface="Merriweather"/>
              <a:sym typeface="Merriweather"/>
            </a:endParaRPr>
          </a:p>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SENSOR</a:t>
            </a:r>
            <a:endParaRPr b="1">
              <a:solidFill>
                <a:srgbClr val="073763"/>
              </a:solidFill>
              <a:latin typeface="Merriweather"/>
              <a:ea typeface="Merriweather"/>
              <a:cs typeface="Merriweather"/>
              <a:sym typeface="Merriweather"/>
            </a:endParaRPr>
          </a:p>
        </p:txBody>
      </p:sp>
      <p:sp>
        <p:nvSpPr>
          <p:cNvPr id="133" name="Google Shape;133;p22"/>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1800">
                <a:solidFill>
                  <a:srgbClr val="073763"/>
                </a:solidFill>
                <a:highlight>
                  <a:srgbClr val="FFFFFF"/>
                </a:highlight>
                <a:latin typeface="Roboto"/>
                <a:ea typeface="Roboto"/>
                <a:cs typeface="Roboto"/>
                <a:sym typeface="Roboto"/>
              </a:rPr>
              <a:t>IT IS USED TO MEASURE THE VOLUMETRIC WATER CONTENT OF SOIL.</a:t>
            </a:r>
            <a:endParaRPr sz="1600">
              <a:solidFill>
                <a:srgbClr val="073763"/>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RELAY MODULE</a:t>
            </a:r>
            <a:endParaRPr b="1">
              <a:solidFill>
                <a:srgbClr val="073763"/>
              </a:solidFill>
              <a:latin typeface="Merriweather"/>
              <a:ea typeface="Merriweather"/>
              <a:cs typeface="Merriweather"/>
              <a:sym typeface="Merriweather"/>
            </a:endParaRPr>
          </a:p>
        </p:txBody>
      </p:sp>
      <p:sp>
        <p:nvSpPr>
          <p:cNvPr id="139" name="Google Shape;139;p23"/>
          <p:cNvSpPr txBox="1"/>
          <p:nvPr/>
        </p:nvSpPr>
        <p:spPr>
          <a:xfrm>
            <a:off x="4823375" y="986175"/>
            <a:ext cx="4119900" cy="39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073763"/>
                </a:solidFill>
                <a:highlight>
                  <a:srgbClr val="FFFFFF"/>
                </a:highlight>
              </a:rPr>
              <a:t>Relay device uses a low power signal to control another high powered circuit while they are entirely separate. It is an Electromagnetic device that is used to connect two circuits  magnetically and isolate them electrically.</a:t>
            </a:r>
            <a:endParaRPr b="1" sz="2200">
              <a:solidFill>
                <a:srgbClr val="073763"/>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5V DC PUMP</a:t>
            </a:r>
            <a:endParaRPr b="1">
              <a:solidFill>
                <a:srgbClr val="073763"/>
              </a:solidFill>
              <a:latin typeface="Merriweather"/>
              <a:ea typeface="Merriweather"/>
              <a:cs typeface="Merriweather"/>
              <a:sym typeface="Merriweather"/>
            </a:endParaRPr>
          </a:p>
        </p:txBody>
      </p:sp>
      <p:sp>
        <p:nvSpPr>
          <p:cNvPr id="145" name="Google Shape;145;p24"/>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73763"/>
                </a:solidFill>
                <a:highlight>
                  <a:srgbClr val="FFFFFF"/>
                </a:highlight>
              </a:rPr>
              <a:t>A Pumping mechanism is used to deliver the needed amount of water to the soil.</a:t>
            </a:r>
            <a:endParaRPr b="1" sz="2400">
              <a:solidFill>
                <a:srgbClr val="073763"/>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9" name="Shape 149"/>
        <p:cNvGrpSpPr/>
        <p:nvPr/>
      </p:nvGrpSpPr>
      <p:grpSpPr>
        <a:xfrm>
          <a:off x="0" y="0"/>
          <a:ext cx="0" cy="0"/>
          <a:chOff x="0" y="0"/>
          <a:chExt cx="0" cy="0"/>
        </a:xfrm>
      </p:grpSpPr>
      <p:sp>
        <p:nvSpPr>
          <p:cNvPr id="150" name="Google Shape;150;p25"/>
          <p:cNvSpPr txBox="1"/>
          <p:nvPr/>
        </p:nvSpPr>
        <p:spPr>
          <a:xfrm>
            <a:off x="1035075" y="223650"/>
            <a:ext cx="7342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u="sng">
                <a:solidFill>
                  <a:srgbClr val="073763"/>
                </a:solidFill>
                <a:latin typeface="Roboto"/>
                <a:ea typeface="Roboto"/>
                <a:cs typeface="Roboto"/>
                <a:sym typeface="Roboto"/>
              </a:rPr>
              <a:t>FLOW CHART OF THE CONNECTIONS</a:t>
            </a:r>
            <a:endParaRPr b="1" sz="2100" u="sng">
              <a:solidFill>
                <a:srgbClr val="073763"/>
              </a:solidFill>
              <a:latin typeface="Roboto"/>
              <a:ea typeface="Roboto"/>
              <a:cs typeface="Roboto"/>
              <a:sym typeface="Roboto"/>
            </a:endParaRPr>
          </a:p>
        </p:txBody>
      </p:sp>
      <p:pic>
        <p:nvPicPr>
          <p:cNvPr id="151" name="Google Shape;151;p25"/>
          <p:cNvPicPr preferRelativeResize="0"/>
          <p:nvPr/>
        </p:nvPicPr>
        <p:blipFill>
          <a:blip r:embed="rId3">
            <a:alphaModFix/>
          </a:blip>
          <a:stretch>
            <a:fillRect/>
          </a:stretch>
        </p:blipFill>
        <p:spPr>
          <a:xfrm>
            <a:off x="-3000600" y="-939600"/>
            <a:ext cx="11661622" cy="5844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55" name="Shape 155"/>
        <p:cNvGrpSpPr/>
        <p:nvPr/>
      </p:nvGrpSpPr>
      <p:grpSpPr>
        <a:xfrm>
          <a:off x="0" y="0"/>
          <a:ext cx="0" cy="0"/>
          <a:chOff x="0" y="0"/>
          <a:chExt cx="0" cy="0"/>
        </a:xfrm>
      </p:grpSpPr>
      <p:sp>
        <p:nvSpPr>
          <p:cNvPr id="156" name="Google Shape;156;p26"/>
          <p:cNvSpPr/>
          <p:nvPr/>
        </p:nvSpPr>
        <p:spPr>
          <a:xfrm>
            <a:off x="-274550" y="-258400"/>
            <a:ext cx="9813900" cy="5571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6"/>
          <p:cNvPicPr preferRelativeResize="0"/>
          <p:nvPr/>
        </p:nvPicPr>
        <p:blipFill>
          <a:blip r:embed="rId3">
            <a:alphaModFix/>
          </a:blip>
          <a:stretch>
            <a:fillRect/>
          </a:stretch>
        </p:blipFill>
        <p:spPr>
          <a:xfrm>
            <a:off x="1500251" y="856525"/>
            <a:ext cx="6472400" cy="4389825"/>
          </a:xfrm>
          <a:prstGeom prst="rect">
            <a:avLst/>
          </a:prstGeom>
          <a:noFill/>
          <a:ln>
            <a:noFill/>
          </a:ln>
        </p:spPr>
      </p:pic>
      <p:sp>
        <p:nvSpPr>
          <p:cNvPr id="158" name="Google Shape;158;p26"/>
          <p:cNvSpPr txBox="1"/>
          <p:nvPr/>
        </p:nvSpPr>
        <p:spPr>
          <a:xfrm>
            <a:off x="836050" y="-85775"/>
            <a:ext cx="73347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u="sng">
                <a:solidFill>
                  <a:srgbClr val="073763"/>
                </a:solidFill>
                <a:latin typeface="Roboto"/>
                <a:ea typeface="Roboto"/>
                <a:cs typeface="Roboto"/>
                <a:sym typeface="Roboto"/>
              </a:rPr>
              <a:t>ARDUINO-UNO PIN DIAGRAM</a:t>
            </a:r>
            <a:endParaRPr b="1" sz="3100" u="sng">
              <a:solidFill>
                <a:srgbClr val="07376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p:nvPr/>
        </p:nvSpPr>
        <p:spPr>
          <a:xfrm>
            <a:off x="-89775" y="13750"/>
            <a:ext cx="9233700" cy="51297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ph type="title"/>
          </p:nvPr>
        </p:nvSpPr>
        <p:spPr>
          <a:xfrm>
            <a:off x="444575" y="890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WORKING</a:t>
            </a:r>
            <a:endParaRPr u="sng"/>
          </a:p>
        </p:txBody>
      </p:sp>
      <p:sp>
        <p:nvSpPr>
          <p:cNvPr id="165" name="Google Shape;165;p27"/>
          <p:cNvSpPr txBox="1"/>
          <p:nvPr/>
        </p:nvSpPr>
        <p:spPr>
          <a:xfrm>
            <a:off x="870125" y="837775"/>
            <a:ext cx="7707600" cy="439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rgbClr val="FFFFFF"/>
                </a:solidFill>
              </a:rPr>
              <a:t>The program first checks the level of water in the bucket. If it lies close to 30, the depth gauge would turn red in the node red server.</a:t>
            </a:r>
            <a:endParaRPr b="1" sz="1600">
              <a:solidFill>
                <a:srgbClr val="FFFFFF"/>
              </a:solidFill>
            </a:endParaRPr>
          </a:p>
          <a:p>
            <a:pPr indent="0" lvl="0" marL="0" rtl="0" algn="ctr">
              <a:lnSpc>
                <a:spcPct val="115000"/>
              </a:lnSpc>
              <a:spcBef>
                <a:spcPts val="0"/>
              </a:spcBef>
              <a:spcAft>
                <a:spcPts val="0"/>
              </a:spcAft>
              <a:buNone/>
            </a:pPr>
            <a:r>
              <a:t/>
            </a:r>
            <a:endParaRPr b="1" sz="1600">
              <a:solidFill>
                <a:srgbClr val="FFFFFF"/>
              </a:solidFill>
            </a:endParaRPr>
          </a:p>
          <a:p>
            <a:pPr indent="0" lvl="0" marL="0" rtl="0" algn="ctr">
              <a:lnSpc>
                <a:spcPct val="115000"/>
              </a:lnSpc>
              <a:spcBef>
                <a:spcPts val="0"/>
              </a:spcBef>
              <a:spcAft>
                <a:spcPts val="0"/>
              </a:spcAft>
              <a:buNone/>
            </a:pPr>
            <a:r>
              <a:rPr b="1" lang="en" sz="1600">
                <a:solidFill>
                  <a:srgbClr val="FFFFFF"/>
                </a:solidFill>
              </a:rPr>
              <a:t>After this, the moisture sensor is activated which gives a reading of ~300 for wet soil and ~1000 for dry soil and because of this fact, the threshold value is set to 600. When the readings goes above 600 (i.e. dry conditions) the relay pin is switched on for 2 sec and then switched off for 4 sec to let the water soak in the soil. </a:t>
            </a:r>
            <a:endParaRPr b="1" sz="1600">
              <a:solidFill>
                <a:srgbClr val="FFFFFF"/>
              </a:solidFill>
            </a:endParaRPr>
          </a:p>
          <a:p>
            <a:pPr indent="0" lvl="0" marL="0" rtl="0" algn="ctr">
              <a:lnSpc>
                <a:spcPct val="115000"/>
              </a:lnSpc>
              <a:spcBef>
                <a:spcPts val="0"/>
              </a:spcBef>
              <a:spcAft>
                <a:spcPts val="0"/>
              </a:spcAft>
              <a:buNone/>
            </a:pPr>
            <a:r>
              <a:t/>
            </a:r>
            <a:endParaRPr b="1" sz="1600">
              <a:solidFill>
                <a:srgbClr val="FFFFFF"/>
              </a:solidFill>
            </a:endParaRPr>
          </a:p>
          <a:p>
            <a:pPr indent="0" lvl="0" marL="0" rtl="0" algn="ctr">
              <a:lnSpc>
                <a:spcPct val="115000"/>
              </a:lnSpc>
              <a:spcBef>
                <a:spcPts val="0"/>
              </a:spcBef>
              <a:spcAft>
                <a:spcPts val="0"/>
              </a:spcAft>
              <a:buNone/>
            </a:pPr>
            <a:r>
              <a:rPr b="1" lang="en" sz="1600">
                <a:solidFill>
                  <a:srgbClr val="FFFFFF"/>
                </a:solidFill>
              </a:rPr>
              <a:t>Lastly we check the DHT11 sensor for humidity and temperature values, and compute the heat index using the library function of dht.</a:t>
            </a:r>
            <a:endParaRPr b="1" sz="1600">
              <a:solidFill>
                <a:srgbClr val="FFFFFF"/>
              </a:solidFill>
            </a:endParaRPr>
          </a:p>
          <a:p>
            <a:pPr indent="0" lvl="0" marL="0" rtl="0" algn="ctr">
              <a:lnSpc>
                <a:spcPct val="115000"/>
              </a:lnSpc>
              <a:spcBef>
                <a:spcPts val="0"/>
              </a:spcBef>
              <a:spcAft>
                <a:spcPts val="0"/>
              </a:spcAft>
              <a:buNone/>
            </a:pPr>
            <a:r>
              <a:t/>
            </a:r>
            <a:endParaRPr b="1" sz="1600">
              <a:solidFill>
                <a:srgbClr val="FFFFFF"/>
              </a:solidFill>
            </a:endParaRPr>
          </a:p>
          <a:p>
            <a:pPr indent="0" lvl="0" marL="0" rtl="0" algn="ctr">
              <a:lnSpc>
                <a:spcPct val="115000"/>
              </a:lnSpc>
              <a:spcBef>
                <a:spcPts val="0"/>
              </a:spcBef>
              <a:spcAft>
                <a:spcPts val="0"/>
              </a:spcAft>
              <a:buNone/>
            </a:pPr>
            <a:r>
              <a:rPr b="1" lang="en" sz="1600">
                <a:solidFill>
                  <a:srgbClr val="FFFFFF"/>
                </a:solidFill>
              </a:rPr>
              <a:t>All the sensor values are displayed in one line, separated by commas with no spaces so that node-red can read the output from serial and display it appropriately using bar graphs and line charts.</a:t>
            </a:r>
            <a:endParaRPr b="1" sz="19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p:nvPr/>
        </p:nvSpPr>
        <p:spPr>
          <a:xfrm>
            <a:off x="-129800" y="-64900"/>
            <a:ext cx="9273900" cy="52083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ph type="title"/>
          </p:nvPr>
        </p:nvSpPr>
        <p:spPr>
          <a:xfrm>
            <a:off x="460950" y="6410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t>WATER PUMPING FOR DIFFERENT KINDS OF SOILS</a:t>
            </a:r>
            <a:endParaRPr b="1" u="sng"/>
          </a:p>
        </p:txBody>
      </p:sp>
      <p:sp>
        <p:nvSpPr>
          <p:cNvPr id="172" name="Google Shape;172;p28"/>
          <p:cNvSpPr txBox="1"/>
          <p:nvPr/>
        </p:nvSpPr>
        <p:spPr>
          <a:xfrm>
            <a:off x="839800" y="2362175"/>
            <a:ext cx="4624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The time taken for the system to irrigate potted samples of different soil types having different levels of dryness. The results obtained show that sandy soils require less water than loamy soils and clay soils require the most water for  irrigation. </a:t>
            </a:r>
            <a:endParaRPr b="1" sz="1800">
              <a:solidFill>
                <a:srgbClr val="FFFFFF"/>
              </a:solidFill>
              <a:latin typeface="Roboto"/>
              <a:ea typeface="Roboto"/>
              <a:cs typeface="Roboto"/>
              <a:sym typeface="Roboto"/>
            </a:endParaRPr>
          </a:p>
        </p:txBody>
      </p:sp>
      <p:pic>
        <p:nvPicPr>
          <p:cNvPr id="173" name="Google Shape;173;p28"/>
          <p:cNvPicPr preferRelativeResize="0"/>
          <p:nvPr/>
        </p:nvPicPr>
        <p:blipFill>
          <a:blip r:embed="rId3">
            <a:alphaModFix/>
          </a:blip>
          <a:stretch>
            <a:fillRect/>
          </a:stretch>
        </p:blipFill>
        <p:spPr>
          <a:xfrm>
            <a:off x="6043325" y="2179100"/>
            <a:ext cx="2350450" cy="251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p:nvPr/>
        </p:nvSpPr>
        <p:spPr>
          <a:xfrm>
            <a:off x="15300" y="-122475"/>
            <a:ext cx="9144000" cy="5373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type="title"/>
          </p:nvPr>
        </p:nvSpPr>
        <p:spPr>
          <a:xfrm>
            <a:off x="460950" y="257175"/>
            <a:ext cx="8222100" cy="8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NODE RED</a:t>
            </a:r>
            <a:endParaRPr u="sng"/>
          </a:p>
        </p:txBody>
      </p:sp>
      <p:sp>
        <p:nvSpPr>
          <p:cNvPr id="180" name="Google Shape;180;p29"/>
          <p:cNvSpPr txBox="1"/>
          <p:nvPr/>
        </p:nvSpPr>
        <p:spPr>
          <a:xfrm>
            <a:off x="916100" y="2331175"/>
            <a:ext cx="71049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A node-red server is also implemented to make it easier for the end user to monitor the conditions of the plant.</a:t>
            </a:r>
            <a:endParaRPr b="1" sz="1700">
              <a:solidFill>
                <a:srgbClr val="FFFFFF"/>
              </a:solidFill>
              <a:latin typeface="Roboto"/>
              <a:ea typeface="Roboto"/>
              <a:cs typeface="Roboto"/>
              <a:sym typeface="Roboto"/>
            </a:endParaRPr>
          </a:p>
          <a:p>
            <a:pPr indent="0" lvl="0" marL="0" rtl="0" algn="ctr">
              <a:spcBef>
                <a:spcPts val="0"/>
              </a:spcBef>
              <a:spcAft>
                <a:spcPts val="0"/>
              </a:spcAft>
              <a:buNone/>
            </a:pPr>
            <a:r>
              <a:rPr b="1" lang="en" sz="1700">
                <a:solidFill>
                  <a:srgbClr val="FFFFFF"/>
                </a:solidFill>
                <a:latin typeface="Roboto"/>
                <a:ea typeface="Roboto"/>
                <a:cs typeface="Roboto"/>
                <a:sym typeface="Roboto"/>
              </a:rPr>
              <a:t>Node-red takes the input from arduino serial port and the values are then displayed with appropriate bar graphs and line charts.</a:t>
            </a:r>
            <a:endParaRPr b="1" sz="1700">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p:nvPr/>
        </p:nvSpPr>
        <p:spPr>
          <a:xfrm>
            <a:off x="15300" y="-122475"/>
            <a:ext cx="9144000" cy="5373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txBox="1"/>
          <p:nvPr>
            <p:ph type="title"/>
          </p:nvPr>
        </p:nvSpPr>
        <p:spPr>
          <a:xfrm>
            <a:off x="476250" y="0"/>
            <a:ext cx="8222100" cy="8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 RED</a:t>
            </a:r>
            <a:endParaRPr/>
          </a:p>
        </p:txBody>
      </p:sp>
      <p:pic>
        <p:nvPicPr>
          <p:cNvPr id="187" name="Google Shape;187;p30"/>
          <p:cNvPicPr preferRelativeResize="0"/>
          <p:nvPr/>
        </p:nvPicPr>
        <p:blipFill>
          <a:blip r:embed="rId3">
            <a:alphaModFix/>
          </a:blip>
          <a:stretch>
            <a:fillRect/>
          </a:stretch>
        </p:blipFill>
        <p:spPr>
          <a:xfrm>
            <a:off x="1795938" y="3341550"/>
            <a:ext cx="5762625" cy="1504950"/>
          </a:xfrm>
          <a:prstGeom prst="rect">
            <a:avLst/>
          </a:prstGeom>
          <a:noFill/>
          <a:ln>
            <a:noFill/>
          </a:ln>
        </p:spPr>
      </p:pic>
      <p:pic>
        <p:nvPicPr>
          <p:cNvPr id="188" name="Google Shape;188;p30"/>
          <p:cNvPicPr preferRelativeResize="0"/>
          <p:nvPr/>
        </p:nvPicPr>
        <p:blipFill>
          <a:blip r:embed="rId4">
            <a:alphaModFix/>
          </a:blip>
          <a:stretch>
            <a:fillRect/>
          </a:stretch>
        </p:blipFill>
        <p:spPr>
          <a:xfrm>
            <a:off x="1980750" y="1132837"/>
            <a:ext cx="5128249" cy="179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p:nvPr/>
        </p:nvSpPr>
        <p:spPr>
          <a:xfrm>
            <a:off x="-273000" y="0"/>
            <a:ext cx="9417000" cy="5310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ph type="title"/>
          </p:nvPr>
        </p:nvSpPr>
        <p:spPr>
          <a:xfrm>
            <a:off x="105850" y="409025"/>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CONCLUSION</a:t>
            </a:r>
            <a:endParaRPr u="sng"/>
          </a:p>
        </p:txBody>
      </p:sp>
      <p:sp>
        <p:nvSpPr>
          <p:cNvPr id="195" name="Google Shape;195;p31"/>
          <p:cNvSpPr txBox="1"/>
          <p:nvPr/>
        </p:nvSpPr>
        <p:spPr>
          <a:xfrm>
            <a:off x="520450" y="1775750"/>
            <a:ext cx="7672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rPr>
              <a:t>This system is beneficial for the people who want to grow the plant but do not have enough time to water the plants, the system is always checking the humidity of soil and supplies water automatically to the plants .The profit of this system is not only to reduce a lot of water usage but also to prevent the plant’s dehydration.</a:t>
            </a:r>
            <a:endParaRPr b="1" sz="24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
                                        <p:tgtEl>
                                          <p:spTgt spid="1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4"/>
          <p:cNvSpPr/>
          <p:nvPr/>
        </p:nvSpPr>
        <p:spPr>
          <a:xfrm>
            <a:off x="-91400" y="-44500"/>
            <a:ext cx="9386400" cy="52398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type="title"/>
          </p:nvPr>
        </p:nvSpPr>
        <p:spPr>
          <a:xfrm>
            <a:off x="119250" y="1298375"/>
            <a:ext cx="5742000" cy="30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1950">
              <a:solidFill>
                <a:srgbClr val="07376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050">
              <a:solidFill>
                <a:srgbClr val="07376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2350">
              <a:solidFill>
                <a:srgbClr val="07376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b="1" lang="en" sz="1550">
                <a:solidFill>
                  <a:srgbClr val="073763"/>
                </a:solidFill>
                <a:highlight>
                  <a:schemeClr val="lt1"/>
                </a:highlight>
                <a:latin typeface="Montserrat"/>
                <a:ea typeface="Montserrat"/>
                <a:cs typeface="Montserrat"/>
                <a:sym typeface="Montserrat"/>
              </a:rPr>
              <a:t>An ‘automatic watering system’ is a soil moisture sensor based water supply for crops which minimizes human intervention to just supervision. All water delivery systems like drip, surface, or sprinklers can be automated. There are various </a:t>
            </a:r>
            <a:r>
              <a:rPr b="1" lang="en" sz="1550">
                <a:solidFill>
                  <a:srgbClr val="073763"/>
                </a:solidFill>
                <a:highlight>
                  <a:schemeClr val="lt1"/>
                </a:highlight>
                <a:uFill>
                  <a:noFill/>
                </a:uFill>
                <a:latin typeface="Montserrat"/>
                <a:ea typeface="Montserrat"/>
                <a:cs typeface="Montserrat"/>
                <a:sym typeface="Montserrat"/>
                <a:hlinkClick r:id="rId4">
                  <a:extLst>
                    <a:ext uri="{A12FA001-AC4F-418D-AE19-62706E023703}">
                      <ahyp:hlinkClr val="tx"/>
                    </a:ext>
                  </a:extLst>
                </a:hlinkClick>
              </a:rPr>
              <a:t>benefits for automation</a:t>
            </a:r>
            <a:r>
              <a:rPr b="1" lang="en" sz="1550">
                <a:solidFill>
                  <a:srgbClr val="073763"/>
                </a:solidFill>
                <a:highlight>
                  <a:schemeClr val="lt1"/>
                </a:highlight>
                <a:latin typeface="Montserrat"/>
                <a:ea typeface="Montserrat"/>
                <a:cs typeface="Montserrat"/>
                <a:sym typeface="Montserrat"/>
              </a:rPr>
              <a:t> where the major one is reducing labor cost in exchange for an efficient water supply system. Usually the automation is installed by an engineer after assessing the field length, weather, micro-climate, humidity, soil properties and water requirement by the crops for efficient watering of plants.</a:t>
            </a:r>
            <a:endParaRPr b="1" sz="1550">
              <a:solidFill>
                <a:srgbClr val="073763"/>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1850">
              <a:solidFill>
                <a:srgbClr val="07376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1850">
              <a:solidFill>
                <a:srgbClr val="07376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2850">
              <a:solidFill>
                <a:srgbClr val="073763"/>
              </a:solidFill>
              <a:highlight>
                <a:srgbClr val="FFFFFF"/>
              </a:highlight>
              <a:latin typeface="Times New Roman"/>
              <a:ea typeface="Times New Roman"/>
              <a:cs typeface="Times New Roman"/>
              <a:sym typeface="Times New Roman"/>
            </a:endParaRPr>
          </a:p>
        </p:txBody>
      </p:sp>
      <p:sp>
        <p:nvSpPr>
          <p:cNvPr id="75" name="Google Shape;75;p14"/>
          <p:cNvSpPr txBox="1"/>
          <p:nvPr/>
        </p:nvSpPr>
        <p:spPr>
          <a:xfrm>
            <a:off x="490250" y="372925"/>
            <a:ext cx="7334700" cy="5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rgbClr val="FFFFFF"/>
                </a:solidFill>
                <a:latin typeface="Times New Roman"/>
                <a:ea typeface="Times New Roman"/>
                <a:cs typeface="Times New Roman"/>
                <a:sym typeface="Times New Roman"/>
              </a:rPr>
              <a:t>WHY </a:t>
            </a:r>
            <a:r>
              <a:rPr b="1" lang="en" sz="2350" u="sng">
                <a:solidFill>
                  <a:srgbClr val="FFFFFF"/>
                </a:solidFill>
                <a:latin typeface="Times New Roman"/>
                <a:ea typeface="Times New Roman"/>
                <a:cs typeface="Times New Roman"/>
                <a:sym typeface="Times New Roman"/>
              </a:rPr>
              <a:t>AUTOMATIC WATERING SYSTEM?</a:t>
            </a:r>
            <a:endParaRPr b="1" sz="2200" u="sng">
              <a:solidFill>
                <a:srgbClr val="FFFFFF"/>
              </a:solidFill>
              <a:latin typeface="Times New Roman"/>
              <a:ea typeface="Times New Roman"/>
              <a:cs typeface="Times New Roman"/>
              <a:sym typeface="Times New Roman"/>
            </a:endParaRPr>
          </a:p>
        </p:txBody>
      </p:sp>
      <p:pic>
        <p:nvPicPr>
          <p:cNvPr id="76" name="Google Shape;76;p14"/>
          <p:cNvPicPr preferRelativeResize="0"/>
          <p:nvPr/>
        </p:nvPicPr>
        <p:blipFill>
          <a:blip r:embed="rId5">
            <a:alphaModFix/>
          </a:blip>
          <a:stretch>
            <a:fillRect/>
          </a:stretch>
        </p:blipFill>
        <p:spPr>
          <a:xfrm>
            <a:off x="6110550" y="1671538"/>
            <a:ext cx="2685675" cy="2685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2"/>
          <p:cNvPicPr preferRelativeResize="0"/>
          <p:nvPr/>
        </p:nvPicPr>
        <p:blipFill rotWithShape="1">
          <a:blip r:embed="rId3">
            <a:alphaModFix/>
          </a:blip>
          <a:srcRect b="7627" l="0" r="0" t="7627"/>
          <a:stretch/>
        </p:blipFill>
        <p:spPr>
          <a:xfrm>
            <a:off x="0" y="0"/>
            <a:ext cx="9144001" cy="5143499"/>
          </a:xfrm>
          <a:prstGeom prst="rect">
            <a:avLst/>
          </a:prstGeom>
          <a:noFill/>
          <a:ln>
            <a:noFill/>
          </a:ln>
        </p:spPr>
      </p:pic>
      <p:sp>
        <p:nvSpPr>
          <p:cNvPr id="201" name="Google Shape;201;p32"/>
          <p:cNvSpPr txBox="1"/>
          <p:nvPr>
            <p:ph type="title"/>
          </p:nvPr>
        </p:nvSpPr>
        <p:spPr>
          <a:xfrm>
            <a:off x="673950" y="1131175"/>
            <a:ext cx="6000300" cy="2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PLANS FOR IMPROVEMENT:</a:t>
            </a:r>
            <a:endParaRPr/>
          </a:p>
          <a:p>
            <a:pPr indent="0" lvl="0" marL="0" rtl="0" algn="l">
              <a:spcBef>
                <a:spcPts val="0"/>
              </a:spcBef>
              <a:spcAft>
                <a:spcPts val="0"/>
              </a:spcAft>
              <a:buNone/>
            </a:pPr>
            <a:r>
              <a:t/>
            </a:r>
            <a:endParaRPr sz="1800"/>
          </a:p>
        </p:txBody>
      </p:sp>
      <p:sp>
        <p:nvSpPr>
          <p:cNvPr id="202" name="Google Shape;202;p32"/>
          <p:cNvSpPr txBox="1"/>
          <p:nvPr/>
        </p:nvSpPr>
        <p:spPr>
          <a:xfrm>
            <a:off x="128575" y="2413650"/>
            <a:ext cx="86304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FFFF"/>
                </a:solidFill>
              </a:rPr>
              <a:t>1.It is a temporary set up used in dose only because it needs an electrical outlet in the future we want to use solar power to run it.</a:t>
            </a:r>
            <a:endParaRPr b="1" sz="1900">
              <a:solidFill>
                <a:srgbClr val="FFFFFF"/>
              </a:solidFill>
            </a:endParaRPr>
          </a:p>
          <a:p>
            <a:pPr indent="0" lvl="0" marL="0" rtl="0" algn="l">
              <a:spcBef>
                <a:spcPts val="0"/>
              </a:spcBef>
              <a:spcAft>
                <a:spcPts val="0"/>
              </a:spcAft>
              <a:buNone/>
            </a:pPr>
            <a:r>
              <a:rPr b="1" lang="en" sz="1900">
                <a:solidFill>
                  <a:srgbClr val="FFFFFF"/>
                </a:solidFill>
              </a:rPr>
              <a:t>2. We can improve the setup by adding alarm feature.</a:t>
            </a:r>
            <a:endParaRPr b="1" sz="1900">
              <a:solidFill>
                <a:srgbClr val="FFFFFF"/>
              </a:solidFill>
            </a:endParaRPr>
          </a:p>
          <a:p>
            <a:pPr indent="0" lvl="0" marL="0" rtl="0" algn="l">
              <a:spcBef>
                <a:spcPts val="0"/>
              </a:spcBef>
              <a:spcAft>
                <a:spcPts val="0"/>
              </a:spcAft>
              <a:buNone/>
            </a:pPr>
            <a:r>
              <a:rPr b="1" lang="en" sz="1900">
                <a:solidFill>
                  <a:srgbClr val="FFFFFF"/>
                </a:solidFill>
              </a:rPr>
              <a:t>3. This idea can be extended for gardens.</a:t>
            </a:r>
            <a:endParaRPr b="1" sz="1900">
              <a:solidFill>
                <a:srgbClr val="FFFFFF"/>
              </a:solidFill>
            </a:endParaRPr>
          </a:p>
          <a:p>
            <a:pPr indent="0" lvl="0" marL="0" rtl="0" algn="l">
              <a:spcBef>
                <a:spcPts val="0"/>
              </a:spcBef>
              <a:spcAft>
                <a:spcPts val="0"/>
              </a:spcAft>
              <a:buNone/>
            </a:pPr>
            <a:r>
              <a:t/>
            </a:r>
            <a:endParaRPr b="1" sz="1900">
              <a:solidFill>
                <a:srgbClr val="FFFFFF"/>
              </a:solidFill>
            </a:endParaRPr>
          </a:p>
          <a:p>
            <a:pPr indent="0" lvl="0" marL="0" rtl="0" algn="l">
              <a:spcBef>
                <a:spcPts val="0"/>
              </a:spcBef>
              <a:spcAft>
                <a:spcPts val="0"/>
              </a:spcAft>
              <a:buNone/>
            </a:pPr>
            <a:r>
              <a:t/>
            </a:r>
            <a:endParaRPr b="1" sz="19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p:nvPr/>
        </p:nvSpPr>
        <p:spPr>
          <a:xfrm>
            <a:off x="-91850" y="350"/>
            <a:ext cx="92358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ph type="title"/>
          </p:nvPr>
        </p:nvSpPr>
        <p:spPr>
          <a:xfrm>
            <a:off x="460950" y="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REFERRAL LINKS:</a:t>
            </a:r>
            <a:endParaRPr b="1"/>
          </a:p>
        </p:txBody>
      </p:sp>
      <p:sp>
        <p:nvSpPr>
          <p:cNvPr id="209" name="Google Shape;209;p33"/>
          <p:cNvSpPr txBox="1"/>
          <p:nvPr/>
        </p:nvSpPr>
        <p:spPr>
          <a:xfrm>
            <a:off x="591750" y="1408200"/>
            <a:ext cx="7334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CODE LINK:</a:t>
            </a:r>
            <a:endParaRPr>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latin typeface="Roboto"/>
                <a:ea typeface="Roboto"/>
                <a:cs typeface="Roboto"/>
                <a:sym typeface="Roboto"/>
                <a:hlinkClick r:id="rId3">
                  <a:extLst>
                    <a:ext uri="{A12FA001-AC4F-418D-AE19-62706E023703}">
                      <ahyp:hlinkClr val="tx"/>
                    </a:ext>
                  </a:extLst>
                </a:hlinkClick>
              </a:rPr>
              <a:t>https://drive.google.com/drive/folders/1TQoqNiyDYzX0b1BVoH5eiFwUe_Cgu1XO?usp=sharing</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CONNECTIONS:</a:t>
            </a:r>
            <a:endParaRPr>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latin typeface="Roboto"/>
                <a:ea typeface="Roboto"/>
                <a:cs typeface="Roboto"/>
                <a:sym typeface="Roboto"/>
                <a:hlinkClick r:id="rId4">
                  <a:extLst>
                    <a:ext uri="{A12FA001-AC4F-418D-AE19-62706E023703}">
                      <ahyp:hlinkClr val="tx"/>
                    </a:ext>
                  </a:extLst>
                </a:hlinkClick>
              </a:rPr>
              <a:t>https://www.circuito.io/static/reply/index.html?solutionId=603d1259e909dc00306c885b&amp;solutionPath=storage.circuito.io</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WORKING: </a:t>
            </a:r>
            <a:endParaRPr>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latin typeface="Roboto"/>
                <a:ea typeface="Roboto"/>
                <a:cs typeface="Roboto"/>
                <a:sym typeface="Roboto"/>
                <a:hlinkClick r:id="rId5">
                  <a:extLst>
                    <a:ext uri="{A12FA001-AC4F-418D-AE19-62706E023703}">
                      <ahyp:hlinkClr val="tx"/>
                    </a:ext>
                  </a:extLst>
                </a:hlinkClick>
              </a:rPr>
              <a:t>https://youtu.be/eztJTjI1OXw</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p:nvPr/>
        </p:nvSpPr>
        <p:spPr>
          <a:xfrm>
            <a:off x="-92075" y="350"/>
            <a:ext cx="92358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4"/>
          <p:cNvPicPr preferRelativeResize="0"/>
          <p:nvPr/>
        </p:nvPicPr>
        <p:blipFill>
          <a:blip r:embed="rId3">
            <a:alphaModFix/>
          </a:blip>
          <a:stretch>
            <a:fillRect/>
          </a:stretch>
        </p:blipFill>
        <p:spPr>
          <a:xfrm>
            <a:off x="1482450" y="944800"/>
            <a:ext cx="6179100" cy="347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5"/>
          <p:cNvSpPr/>
          <p:nvPr/>
        </p:nvSpPr>
        <p:spPr>
          <a:xfrm>
            <a:off x="-15075" y="-14200"/>
            <a:ext cx="9144000" cy="5235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335950" y="1319750"/>
            <a:ext cx="4670400" cy="34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highlight>
                  <a:srgbClr val="FFFFFF"/>
                </a:highlight>
                <a:latin typeface="Times New Roman"/>
                <a:ea typeface="Times New Roman"/>
                <a:cs typeface="Times New Roman"/>
                <a:sym typeface="Times New Roman"/>
              </a:rPr>
              <a:t>Watering systems can be effectively used to water plants when they need it. But this manual process of watering requires two essential aspects: when and how much water to be added to replace manual activities and make the Gardeners work more comfortable. To rectify this, we have created this model. </a:t>
            </a:r>
            <a:endParaRPr sz="2650">
              <a:solidFill>
                <a:srgbClr val="000000"/>
              </a:solidFill>
              <a:highlight>
                <a:srgbClr val="FFFFFF"/>
              </a:highlight>
              <a:latin typeface="Times New Roman"/>
              <a:ea typeface="Times New Roman"/>
              <a:cs typeface="Times New Roman"/>
              <a:sym typeface="Times New Roman"/>
            </a:endParaRPr>
          </a:p>
        </p:txBody>
      </p:sp>
      <p:sp>
        <p:nvSpPr>
          <p:cNvPr id="83" name="Google Shape;83;p15"/>
          <p:cNvSpPr txBox="1"/>
          <p:nvPr/>
        </p:nvSpPr>
        <p:spPr>
          <a:xfrm>
            <a:off x="552925" y="398625"/>
            <a:ext cx="73347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u="sng">
                <a:solidFill>
                  <a:srgbClr val="FFFFFF"/>
                </a:solidFill>
                <a:latin typeface="Times New Roman"/>
                <a:ea typeface="Times New Roman"/>
                <a:cs typeface="Times New Roman"/>
                <a:sym typeface="Times New Roman"/>
              </a:rPr>
              <a:t>FOR HOME GARDENING:</a:t>
            </a:r>
            <a:endParaRPr b="1" sz="2900" u="sng">
              <a:solidFill>
                <a:srgbClr val="FFFFFF"/>
              </a:solidFill>
              <a:latin typeface="Times New Roman"/>
              <a:ea typeface="Times New Roman"/>
              <a:cs typeface="Times New Roman"/>
              <a:sym typeface="Times New Roman"/>
            </a:endParaRPr>
          </a:p>
        </p:txBody>
      </p:sp>
      <p:pic>
        <p:nvPicPr>
          <p:cNvPr id="84" name="Google Shape;84;p15"/>
          <p:cNvPicPr preferRelativeResize="0"/>
          <p:nvPr/>
        </p:nvPicPr>
        <p:blipFill>
          <a:blip r:embed="rId4">
            <a:alphaModFix/>
          </a:blip>
          <a:stretch>
            <a:fillRect/>
          </a:stretch>
        </p:blipFill>
        <p:spPr>
          <a:xfrm>
            <a:off x="5158975" y="1518175"/>
            <a:ext cx="3434076" cy="257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6"/>
          <p:cNvSpPr/>
          <p:nvPr/>
        </p:nvSpPr>
        <p:spPr>
          <a:xfrm>
            <a:off x="-631000" y="-191225"/>
            <a:ext cx="10114800" cy="5449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1032525" y="-152400"/>
            <a:ext cx="6634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OUR APPROACH</a:t>
            </a:r>
            <a:endParaRPr b="1" u="sng">
              <a:solidFill>
                <a:srgbClr val="FFFFFF"/>
              </a:solidFill>
            </a:endParaRPr>
          </a:p>
        </p:txBody>
      </p:sp>
      <p:pic>
        <p:nvPicPr>
          <p:cNvPr id="91" name="Google Shape;91;p16"/>
          <p:cNvPicPr preferRelativeResize="0"/>
          <p:nvPr/>
        </p:nvPicPr>
        <p:blipFill>
          <a:blip r:embed="rId3">
            <a:alphaModFix/>
          </a:blip>
          <a:stretch>
            <a:fillRect/>
          </a:stretch>
        </p:blipFill>
        <p:spPr>
          <a:xfrm>
            <a:off x="7212596" y="2339428"/>
            <a:ext cx="2271201" cy="2844375"/>
          </a:xfrm>
          <a:prstGeom prst="rect">
            <a:avLst/>
          </a:prstGeom>
          <a:noFill/>
          <a:ln>
            <a:noFill/>
          </a:ln>
        </p:spPr>
      </p:pic>
      <p:sp>
        <p:nvSpPr>
          <p:cNvPr id="92" name="Google Shape;92;p16"/>
          <p:cNvSpPr txBox="1"/>
          <p:nvPr>
            <p:ph idx="2" type="body"/>
          </p:nvPr>
        </p:nvSpPr>
        <p:spPr>
          <a:xfrm>
            <a:off x="-94275" y="1155350"/>
            <a:ext cx="8031000" cy="4617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000000"/>
                </a:solidFill>
                <a:highlight>
                  <a:srgbClr val="FFFFFF"/>
                </a:highlight>
                <a:latin typeface="Times New Roman"/>
                <a:ea typeface="Times New Roman"/>
                <a:cs typeface="Times New Roman"/>
                <a:sym typeface="Times New Roman"/>
              </a:rPr>
              <a:t>Hearin we introduce automatic plant watering system which is the most beneficial automated system, which helps people in their daily activities by reducing or completely replacing their effort .this system uses sensor Technology along with microcontroller and other electronics in order to behave like Smart switching system which senses soil moisture level and irrigates the plant.</a:t>
            </a:r>
            <a:endParaRPr sz="2100">
              <a:solidFill>
                <a:srgbClr val="000000"/>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000">
              <a:solidFill>
                <a:srgbClr val="000000"/>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2200">
                <a:solidFill>
                  <a:srgbClr val="000000"/>
                </a:solidFill>
                <a:highlight>
                  <a:srgbClr val="FFFFFF"/>
                </a:highlight>
                <a:latin typeface="Times New Roman"/>
                <a:ea typeface="Times New Roman"/>
                <a:cs typeface="Times New Roman"/>
                <a:sym typeface="Times New Roman"/>
              </a:rPr>
              <a:t>The purpose of this work is to show how someone can easily make their own and cheap automatic plant watering system in just a few hours by connecting specific electronic components and other materials required </a:t>
            </a:r>
            <a:r>
              <a:rPr lang="en" sz="2000">
                <a:solidFill>
                  <a:srgbClr val="000000"/>
                </a:solidFill>
                <a:highlight>
                  <a:srgbClr val="FFFFFF"/>
                </a:highlight>
                <a:latin typeface="Times New Roman"/>
                <a:ea typeface="Times New Roman"/>
                <a:cs typeface="Times New Roman"/>
                <a:sym typeface="Times New Roman"/>
              </a:rPr>
              <a:t>.</a:t>
            </a:r>
            <a:endParaRPr sz="2500">
              <a:solidFill>
                <a:srgbClr val="000000"/>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2100">
              <a:solidFill>
                <a:srgbClr val="000000"/>
              </a:solidFill>
              <a:highlight>
                <a:srgbClr val="F3F3F3"/>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96" name="Shape 96"/>
        <p:cNvGrpSpPr/>
        <p:nvPr/>
      </p:nvGrpSpPr>
      <p:grpSpPr>
        <a:xfrm>
          <a:off x="0" y="0"/>
          <a:ext cx="0" cy="0"/>
          <a:chOff x="0" y="0"/>
          <a:chExt cx="0" cy="0"/>
        </a:xfrm>
      </p:grpSpPr>
      <p:sp>
        <p:nvSpPr>
          <p:cNvPr id="97" name="Google Shape;97;p17"/>
          <p:cNvSpPr/>
          <p:nvPr/>
        </p:nvSpPr>
        <p:spPr>
          <a:xfrm>
            <a:off x="-171250" y="-18850"/>
            <a:ext cx="101532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txBox="1"/>
          <p:nvPr>
            <p:ph type="title"/>
          </p:nvPr>
        </p:nvSpPr>
        <p:spPr>
          <a:xfrm>
            <a:off x="1128125" y="147950"/>
            <a:ext cx="70746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WORKING PRINCIPLE</a:t>
            </a:r>
            <a:endParaRPr b="1" u="sng">
              <a:solidFill>
                <a:srgbClr val="FFFFFF"/>
              </a:solidFill>
            </a:endParaRPr>
          </a:p>
        </p:txBody>
      </p:sp>
      <p:sp>
        <p:nvSpPr>
          <p:cNvPr id="99" name="Google Shape;99;p17"/>
          <p:cNvSpPr txBox="1"/>
          <p:nvPr>
            <p:ph idx="2" type="body"/>
          </p:nvPr>
        </p:nvSpPr>
        <p:spPr>
          <a:xfrm>
            <a:off x="573575" y="1960875"/>
            <a:ext cx="8183700" cy="3843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highlight>
                  <a:srgbClr val="FFFFFF"/>
                </a:highlight>
                <a:latin typeface="Times New Roman"/>
                <a:ea typeface="Times New Roman"/>
                <a:cs typeface="Times New Roman"/>
                <a:sym typeface="Times New Roman"/>
              </a:rPr>
              <a:t>Automatic Plant Watering System Using Arduino UNO. In this system, soil moisture sensor senses the moisture level of the soil. If soil will get dry then sensor senses low moisture level and automatically switches on the water pump to supply water to the plant.</a:t>
            </a:r>
            <a:r>
              <a:rPr lang="en" sz="2000">
                <a:solidFill>
                  <a:srgbClr val="000000"/>
                </a:solidFill>
                <a:latin typeface="Times New Roman"/>
                <a:ea typeface="Times New Roman"/>
                <a:cs typeface="Times New Roman"/>
                <a:sym typeface="Times New Roman"/>
              </a:rPr>
              <a:t> </a:t>
            </a:r>
            <a:endParaRPr sz="2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1600">
              <a:solidFill>
                <a:srgbClr val="000000"/>
              </a:solidFill>
              <a:highlight>
                <a:srgbClr val="F3F3F3"/>
              </a:highlight>
              <a:latin typeface="Arial"/>
              <a:ea typeface="Arial"/>
              <a:cs typeface="Arial"/>
              <a:sym typeface="Arial"/>
            </a:endParaRPr>
          </a:p>
          <a:p>
            <a:pPr indent="0" lvl="0" marL="0" rtl="0" algn="l">
              <a:lnSpc>
                <a:spcPct val="100000"/>
              </a:lnSpc>
              <a:spcBef>
                <a:spcPts val="0"/>
              </a:spcBef>
              <a:spcAft>
                <a:spcPts val="0"/>
              </a:spcAft>
              <a:buNone/>
            </a:pPr>
            <a:r>
              <a:t/>
            </a:r>
            <a:endParaRPr b="1" sz="2100">
              <a:solidFill>
                <a:srgbClr val="000000"/>
              </a:solidFill>
              <a:highlight>
                <a:srgbClr val="F3F3F3"/>
              </a:highlight>
              <a:latin typeface="Arial"/>
              <a:ea typeface="Arial"/>
              <a:cs typeface="Arial"/>
              <a:sym typeface="Arial"/>
            </a:endParaRPr>
          </a:p>
        </p:txBody>
      </p:sp>
      <p:pic>
        <p:nvPicPr>
          <p:cNvPr id="100" name="Google Shape;100;p17"/>
          <p:cNvPicPr preferRelativeResize="0"/>
          <p:nvPr/>
        </p:nvPicPr>
        <p:blipFill>
          <a:blip r:embed="rId3">
            <a:alphaModFix/>
          </a:blip>
          <a:stretch>
            <a:fillRect/>
          </a:stretch>
        </p:blipFill>
        <p:spPr>
          <a:xfrm>
            <a:off x="8008850" y="55875"/>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1" type="body"/>
          </p:nvPr>
        </p:nvSpPr>
        <p:spPr>
          <a:xfrm>
            <a:off x="3460925" y="751225"/>
            <a:ext cx="5353800" cy="4378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b="1" lang="en" sz="2400">
                <a:solidFill>
                  <a:srgbClr val="073763"/>
                </a:solidFill>
              </a:rPr>
              <a:t>Arduino Uno</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USB Programming Cable</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Relay (HW 307)</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Breadboard</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Jumper Cables</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Ultrasonic Sensor (HC-SR04)</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Temp &amp; Humidity Sensor(DHT11)</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Soil moisture Sensor</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9V Battery</a:t>
            </a:r>
            <a:endParaRPr b="1" sz="2400">
              <a:solidFill>
                <a:srgbClr val="073763"/>
              </a:solidFill>
            </a:endParaRPr>
          </a:p>
          <a:p>
            <a:pPr indent="0" lvl="0" marL="0" rtl="0" algn="l">
              <a:lnSpc>
                <a:spcPct val="50000"/>
              </a:lnSpc>
              <a:spcBef>
                <a:spcPts val="1600"/>
              </a:spcBef>
              <a:spcAft>
                <a:spcPts val="0"/>
              </a:spcAft>
              <a:buNone/>
            </a:pPr>
            <a:r>
              <a:rPr b="1" lang="en" sz="2400">
                <a:solidFill>
                  <a:srgbClr val="073763"/>
                </a:solidFill>
              </a:rPr>
              <a:t>Mini Water Pump</a:t>
            </a:r>
            <a:endParaRPr b="1" sz="2400">
              <a:solidFill>
                <a:srgbClr val="073763"/>
              </a:solidFill>
            </a:endParaRPr>
          </a:p>
          <a:p>
            <a:pPr indent="0" lvl="0" marL="0" rtl="0" algn="l">
              <a:lnSpc>
                <a:spcPct val="100000"/>
              </a:lnSpc>
              <a:spcBef>
                <a:spcPts val="1600"/>
              </a:spcBef>
              <a:spcAft>
                <a:spcPts val="1600"/>
              </a:spcAft>
              <a:buNone/>
            </a:pPr>
            <a:r>
              <a:t/>
            </a:r>
            <a:endParaRPr sz="1800"/>
          </a:p>
        </p:txBody>
      </p:sp>
      <p:cxnSp>
        <p:nvCxnSpPr>
          <p:cNvPr id="106" name="Google Shape;106;p18"/>
          <p:cNvCxnSpPr/>
          <p:nvPr/>
        </p:nvCxnSpPr>
        <p:spPr>
          <a:xfrm flipH="1">
            <a:off x="280950" y="1814425"/>
            <a:ext cx="11100" cy="3187800"/>
          </a:xfrm>
          <a:prstGeom prst="straightConnector1">
            <a:avLst/>
          </a:prstGeom>
          <a:noFill/>
          <a:ln cap="flat" cmpd="sng" w="19050">
            <a:solidFill>
              <a:schemeClr val="dk1"/>
            </a:solidFill>
            <a:prstDash val="dot"/>
            <a:round/>
            <a:headEnd len="med" w="med" type="none"/>
            <a:tailEnd len="med" w="med" type="none"/>
          </a:ln>
        </p:spPr>
      </p:cxnSp>
      <p:sp>
        <p:nvSpPr>
          <p:cNvPr id="107" name="Google Shape;107;p18"/>
          <p:cNvSpPr/>
          <p:nvPr/>
        </p:nvSpPr>
        <p:spPr>
          <a:xfrm>
            <a:off x="-152700" y="0"/>
            <a:ext cx="35181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type="title"/>
          </p:nvPr>
        </p:nvSpPr>
        <p:spPr>
          <a:xfrm>
            <a:off x="-76350" y="1814425"/>
            <a:ext cx="3365400" cy="22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t>COMPONENTS </a:t>
            </a:r>
            <a:endParaRPr b="1" sz="3100"/>
          </a:p>
          <a:p>
            <a:pPr indent="0" lvl="0" marL="0" rtl="0" algn="ctr">
              <a:spcBef>
                <a:spcPts val="0"/>
              </a:spcBef>
              <a:spcAft>
                <a:spcPts val="0"/>
              </a:spcAft>
              <a:buNone/>
            </a:pPr>
            <a:r>
              <a:rPr b="1" lang="en" sz="3100"/>
              <a:t> USED</a:t>
            </a:r>
            <a:endParaRPr b="1" sz="3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p:nvPr/>
        </p:nvSpPr>
        <p:spPr>
          <a:xfrm>
            <a:off x="-8550" y="1512050"/>
            <a:ext cx="9161100" cy="2484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73763"/>
              </a:solidFill>
            </a:endParaRPr>
          </a:p>
        </p:txBody>
      </p:sp>
      <p:sp>
        <p:nvSpPr>
          <p:cNvPr id="114" name="Google Shape;114;p19"/>
          <p:cNvSpPr txBox="1"/>
          <p:nvPr/>
        </p:nvSpPr>
        <p:spPr>
          <a:xfrm>
            <a:off x="471375" y="1861550"/>
            <a:ext cx="82833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solidFill>
                  <a:srgbClr val="FFFFFF"/>
                </a:solidFill>
                <a:latin typeface="Impact"/>
                <a:ea typeface="Impact"/>
                <a:cs typeface="Impact"/>
                <a:sym typeface="Impact"/>
              </a:rPr>
              <a:t>WORKING PRINCIPLE OF </a:t>
            </a:r>
            <a:endParaRPr sz="5200">
              <a:solidFill>
                <a:srgbClr val="FFFFFF"/>
              </a:solidFill>
              <a:latin typeface="Impact"/>
              <a:ea typeface="Impact"/>
              <a:cs typeface="Impact"/>
              <a:sym typeface="Impact"/>
            </a:endParaRPr>
          </a:p>
          <a:p>
            <a:pPr indent="0" lvl="0" marL="0" rtl="0" algn="ctr">
              <a:spcBef>
                <a:spcPts val="0"/>
              </a:spcBef>
              <a:spcAft>
                <a:spcPts val="0"/>
              </a:spcAft>
              <a:buNone/>
            </a:pPr>
            <a:r>
              <a:rPr lang="en" sz="5200">
                <a:solidFill>
                  <a:srgbClr val="FFFFFF"/>
                </a:solidFill>
                <a:latin typeface="Impact"/>
                <a:ea typeface="Impact"/>
                <a:cs typeface="Impact"/>
                <a:sym typeface="Impact"/>
              </a:rPr>
              <a:t>INDIVIDUAL PARTS</a:t>
            </a:r>
            <a:endParaRPr sz="5200">
              <a:solidFill>
                <a:srgbClr val="FFFFFF"/>
              </a:solidFill>
              <a:latin typeface="Impact"/>
              <a:ea typeface="Impact"/>
              <a:cs typeface="Impact"/>
              <a:sym typeface="Impact"/>
            </a:endParaRPr>
          </a:p>
        </p:txBody>
      </p:sp>
      <p:pic>
        <p:nvPicPr>
          <p:cNvPr id="115" name="Google Shape;115;p19"/>
          <p:cNvPicPr preferRelativeResize="0"/>
          <p:nvPr/>
        </p:nvPicPr>
        <p:blipFill>
          <a:blip r:embed="rId3">
            <a:alphaModFix/>
          </a:blip>
          <a:stretch>
            <a:fillRect/>
          </a:stretch>
        </p:blipFill>
        <p:spPr>
          <a:xfrm>
            <a:off x="3877325" y="40625"/>
            <a:ext cx="1471425" cy="147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464975" y="3421125"/>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73763"/>
                </a:solidFill>
                <a:latin typeface="Merriweather"/>
                <a:ea typeface="Merriweather"/>
                <a:cs typeface="Merriweather"/>
                <a:sym typeface="Merriweather"/>
              </a:rPr>
              <a:t>DHT 11</a:t>
            </a:r>
            <a:endParaRPr b="1">
              <a:solidFill>
                <a:srgbClr val="073763"/>
              </a:solidFill>
              <a:latin typeface="Merriweather"/>
              <a:ea typeface="Merriweather"/>
              <a:cs typeface="Merriweather"/>
              <a:sym typeface="Merriweather"/>
            </a:endParaRPr>
          </a:p>
          <a:p>
            <a:pPr indent="0" lvl="0" marL="0" rtl="0" algn="ctr">
              <a:spcBef>
                <a:spcPts val="0"/>
              </a:spcBef>
              <a:spcAft>
                <a:spcPts val="0"/>
              </a:spcAft>
              <a:buNone/>
            </a:pPr>
            <a:r>
              <a:rPr b="1" lang="en">
                <a:solidFill>
                  <a:srgbClr val="073763"/>
                </a:solidFill>
                <a:latin typeface="Merriweather"/>
                <a:ea typeface="Merriweather"/>
                <a:cs typeface="Merriweather"/>
                <a:sym typeface="Merriweather"/>
              </a:rPr>
              <a:t>SENSOR</a:t>
            </a:r>
            <a:endParaRPr b="1">
              <a:solidFill>
                <a:srgbClr val="073763"/>
              </a:solidFill>
              <a:latin typeface="Merriweather"/>
              <a:ea typeface="Merriweather"/>
              <a:cs typeface="Merriweather"/>
              <a:sym typeface="Merriweather"/>
            </a:endParaRPr>
          </a:p>
        </p:txBody>
      </p:sp>
      <p:sp>
        <p:nvSpPr>
          <p:cNvPr id="121" name="Google Shape;121;p20"/>
          <p:cNvSpPr txBox="1"/>
          <p:nvPr/>
        </p:nvSpPr>
        <p:spPr>
          <a:xfrm>
            <a:off x="4633250" y="1644400"/>
            <a:ext cx="4119900" cy="39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highlight>
                  <a:srgbClr val="FFFFFF"/>
                </a:highlight>
              </a:rPr>
              <a:t>DHT11 sensor measures both the temperature and humidity of the zone of the plant. The analogue pins of an Arduino board such that it converts to the digital output and displays both values using the LCD.</a:t>
            </a:r>
            <a:endParaRPr b="1" sz="2300">
              <a:solidFill>
                <a:srgbClr val="073763"/>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460950" y="2065350"/>
            <a:ext cx="3901800" cy="119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ULTRASONIC SENSOR</a:t>
            </a:r>
            <a:endParaRPr b="1">
              <a:solidFill>
                <a:srgbClr val="073763"/>
              </a:solidFill>
              <a:latin typeface="Merriweather"/>
              <a:ea typeface="Merriweather"/>
              <a:cs typeface="Merriweather"/>
              <a:sym typeface="Merriweather"/>
            </a:endParaRPr>
          </a:p>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HC-SR04</a:t>
            </a:r>
            <a:endParaRPr b="1">
              <a:solidFill>
                <a:srgbClr val="073763"/>
              </a:solidFill>
              <a:latin typeface="Merriweather"/>
              <a:ea typeface="Merriweather"/>
              <a:cs typeface="Merriweather"/>
              <a:sym typeface="Merriweather"/>
            </a:endParaRPr>
          </a:p>
        </p:txBody>
      </p:sp>
      <p:sp>
        <p:nvSpPr>
          <p:cNvPr id="127" name="Google Shape;127;p21"/>
          <p:cNvSpPr txBox="1"/>
          <p:nvPr/>
        </p:nvSpPr>
        <p:spPr>
          <a:xfrm>
            <a:off x="4572000" y="887850"/>
            <a:ext cx="4119900" cy="399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 sz="1600">
                <a:solidFill>
                  <a:srgbClr val="073763"/>
                </a:solidFill>
                <a:highlight>
                  <a:srgbClr val="FFFFFF"/>
                </a:highlight>
              </a:rPr>
              <a:t>THE HC</a:t>
            </a:r>
            <a:r>
              <a:rPr b="1" lang="en" sz="1600">
                <a:solidFill>
                  <a:srgbClr val="073763"/>
                </a:solidFill>
                <a:highlight>
                  <a:srgbClr val="FFFFFF"/>
                </a:highlight>
              </a:rPr>
              <a:t>-</a:t>
            </a:r>
            <a:r>
              <a:rPr b="1" lang="en" sz="1600">
                <a:solidFill>
                  <a:srgbClr val="073763"/>
                </a:solidFill>
                <a:highlight>
                  <a:srgbClr val="FFFFFF"/>
                </a:highlight>
              </a:rPr>
              <a:t>SR04 ULTRASONIC MODULE IS A MODULE THAT CAN PROVIDE NON</a:t>
            </a:r>
            <a:r>
              <a:rPr b="1" lang="en" sz="1600">
                <a:solidFill>
                  <a:srgbClr val="073763"/>
                </a:solidFill>
                <a:highlight>
                  <a:srgbClr val="FFFFFF"/>
                </a:highlight>
              </a:rPr>
              <a:t>-</a:t>
            </a:r>
            <a:r>
              <a:rPr b="1" lang="en" sz="1600">
                <a:solidFill>
                  <a:srgbClr val="073763"/>
                </a:solidFill>
                <a:highlight>
                  <a:srgbClr val="FFFFFF"/>
                </a:highlight>
              </a:rPr>
              <a:t>CONTACT MEASUREMENT WITHIN THE RANGE OF 2 CM TO 400 CM WITH RANGING ACCURACY THAT CAN REACH 3MM IT WORKS ON THE PRINCIPLE OF ECHOLOCATION</a:t>
            </a:r>
            <a:r>
              <a:rPr b="1" i="1" lang="en" sz="2100">
                <a:solidFill>
                  <a:srgbClr val="073763"/>
                </a:solidFill>
                <a:highlight>
                  <a:srgbClr val="FFFFFF"/>
                </a:highlight>
                <a:latin typeface="Roboto"/>
                <a:ea typeface="Roboto"/>
                <a:cs typeface="Roboto"/>
                <a:sym typeface="Roboto"/>
              </a:rPr>
              <a:t>.</a:t>
            </a:r>
            <a:endParaRPr b="1" sz="2100">
              <a:solidFill>
                <a:srgbClr val="073763"/>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B13FBD15C8854EAA04DE3CFEA6251F" ma:contentTypeVersion="10" ma:contentTypeDescription="Create a new document." ma:contentTypeScope="" ma:versionID="5a478c64a41020b9914c82518470c49c">
  <xsd:schema xmlns:xsd="http://www.w3.org/2001/XMLSchema" xmlns:xs="http://www.w3.org/2001/XMLSchema" xmlns:p="http://schemas.microsoft.com/office/2006/metadata/properties" xmlns:ns2="9a67e224-7b33-48eb-a714-c18067b96cb7" targetNamespace="http://schemas.microsoft.com/office/2006/metadata/properties" ma:root="true" ma:fieldsID="fe8a890716ade16a1bac560c8a798c2a" ns2:_="">
    <xsd:import namespace="9a67e224-7b33-48eb-a714-c18067b96cb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67e224-7b33-48eb-a714-c18067b96c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0A9004-4C49-41AB-8094-C16391764F26}"/>
</file>

<file path=customXml/itemProps2.xml><?xml version="1.0" encoding="utf-8"?>
<ds:datastoreItem xmlns:ds="http://schemas.openxmlformats.org/officeDocument/2006/customXml" ds:itemID="{402C19A2-63BC-4283-A4E3-01D897BBEF93}"/>
</file>

<file path=customXml/itemProps3.xml><?xml version="1.0" encoding="utf-8"?>
<ds:datastoreItem xmlns:ds="http://schemas.openxmlformats.org/officeDocument/2006/customXml" ds:itemID="{492E6728-E5F3-4125-BDF8-FF23CA8A979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0x0101008FB13FBD15C8854EAA04DE3CFEA6251F</vt:lpwstr>
  </property>
</Properties>
</file>